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93" autoAdjust="0"/>
    <p:restoredTop sz="94660"/>
  </p:normalViewPr>
  <p:slideViewPr>
    <p:cSldViewPr snapToGrid="0">
      <p:cViewPr varScale="1">
        <p:scale>
          <a:sx n="69" d="100"/>
          <a:sy n="69" d="100"/>
        </p:scale>
        <p:origin x="65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ACC828-03D7-40E9-89B3-89C65C23D4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7F9F60-12FD-45E1-8745-B97BEE2A43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28A4FD-11EF-408B-B6AA-2E17F8BE30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685E6-76E7-4B5E-9903-7D4FFBAD55B5}" type="datetimeFigureOut">
              <a:rPr lang="en-GB" smtClean="0"/>
              <a:t>09/05/2021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C1767D-86AD-4FC3-B860-F7B6A418EC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8F50A2-00F7-4604-80F0-C94B9CAC8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1F72-D49B-4EAE-969B-14BAF028A3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7306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52405E-AE5F-4426-8821-ADFCD63FBF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9A6794-4F38-4C20-8FF1-C0DF59FA16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DABF96-A9B7-48DB-B6C6-FC28FE2D01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685E6-76E7-4B5E-9903-7D4FFBAD55B5}" type="datetimeFigureOut">
              <a:rPr lang="en-GB" smtClean="0"/>
              <a:t>09/05/2021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AD94D9-762F-4C37-8AB2-01A98074B7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A5ACFB-624B-41D8-AC69-5FDFB5A5C0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1F72-D49B-4EAE-969B-14BAF028A3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1482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5EDDF7E-1815-4F88-89AD-8DAE8D8C8CA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EEB193-25EC-48DE-9931-0917872B65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B8605B-7B64-4223-A0CA-3432E3F3E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685E6-76E7-4B5E-9903-7D4FFBAD55B5}" type="datetimeFigureOut">
              <a:rPr lang="en-GB" smtClean="0"/>
              <a:t>09/05/2021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DD2C62-2BC7-465F-86E9-47762A2092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4F0082-30EB-4373-907C-AC78C4D85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1F72-D49B-4EAE-969B-14BAF028A3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5979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C3A02A-D8BD-4055-AC33-B3065E6C34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A4328F-E418-4044-BE53-A058B7A06B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88ABF0-FBB7-4F21-A777-7FBB052E8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685E6-76E7-4B5E-9903-7D4FFBAD55B5}" type="datetimeFigureOut">
              <a:rPr lang="en-GB" smtClean="0"/>
              <a:t>09/05/2021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50D58C-026C-4FFD-937E-4929DD6CD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2C0969-DB7A-4648-A40C-64EBD0D4CC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1F72-D49B-4EAE-969B-14BAF028A3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6989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ED1AA0-381C-4831-A96F-78C65E9467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79DCE0-01CF-4717-A424-A493090590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B5D2B6-5A78-410C-B9AE-57531335D8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685E6-76E7-4B5E-9903-7D4FFBAD55B5}" type="datetimeFigureOut">
              <a:rPr lang="en-GB" smtClean="0"/>
              <a:t>09/05/2021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A081BE-5EEE-4ADD-B033-CB7997153D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1CDDFD-2B7F-4893-9692-2201F8291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1F72-D49B-4EAE-969B-14BAF028A3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8657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86C225-BD0B-41B8-817D-F22D0D2150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98ECCA-8306-466F-9449-1F3EA99D63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A66055-CDF8-4CFF-9E61-3CDA5B80A8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26720-F6E4-4445-B97B-D19417A835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685E6-76E7-4B5E-9903-7D4FFBAD55B5}" type="datetimeFigureOut">
              <a:rPr lang="en-GB" smtClean="0"/>
              <a:t>09/05/2021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6D58D9-EE14-494C-8DD6-9A5060C41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9E3A09-D280-409F-9085-8000E8C009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1F72-D49B-4EAE-969B-14BAF028A3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962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C777F3-DBE2-4F53-BCC1-DC402AD2B0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B75C1F-9284-4756-8F1E-4A786B14A5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C66C88-E868-445E-AE09-4FD0E939FE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D93A97C-DA21-4237-95C0-9CD4322079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079CCE8-54C1-4B2F-A7F3-1C27B17A65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30C0CB1-E5AB-47E6-A585-D7360EFAF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685E6-76E7-4B5E-9903-7D4FFBAD55B5}" type="datetimeFigureOut">
              <a:rPr lang="en-GB" smtClean="0"/>
              <a:t>09/05/2021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FE8E8C8-35C0-430A-9B87-DD72CD711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DCC93F4-8A78-41AD-BCF7-9B914BC67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1F72-D49B-4EAE-969B-14BAF028A3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0950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E1E0AA-40F9-40DB-94F6-01C98B505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9331EB0-1C88-49F5-906F-677DCA6A31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685E6-76E7-4B5E-9903-7D4FFBAD55B5}" type="datetimeFigureOut">
              <a:rPr lang="en-GB" smtClean="0"/>
              <a:t>09/05/2021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28B4BD-7482-463C-82D0-8BF5B925D7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10B75C-249E-4C4F-8CD8-B8363D9F6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1F72-D49B-4EAE-969B-14BAF028A3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3913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CA3E1E9-66A4-4CA6-AA20-8B602E412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685E6-76E7-4B5E-9903-7D4FFBAD55B5}" type="datetimeFigureOut">
              <a:rPr lang="en-GB" smtClean="0"/>
              <a:t>09/05/2021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DDA438B-0307-4CC3-A323-BFD870238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C5F6C0-762E-4216-BDF6-BD502DBCFA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1F72-D49B-4EAE-969B-14BAF028A3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72071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6D9047-1C0A-4AAB-B977-CB4B354564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D48960-61B2-4CC9-A3A4-F34C9C3069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579080-CCA7-413F-8A43-CFE0247627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0E2461-5B09-4606-B5FF-541B3FF7AF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685E6-76E7-4B5E-9903-7D4FFBAD55B5}" type="datetimeFigureOut">
              <a:rPr lang="en-GB" smtClean="0"/>
              <a:t>09/05/2021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F20977-95A4-4485-A972-5F3157595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E226E2-ED18-420E-BCF9-5E407757D9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1F72-D49B-4EAE-969B-14BAF028A3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7482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8104F9-7EED-4759-872B-C6E3182463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A3C8D2B-E085-4A5E-A799-A17993FBFD8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D6E1B7-25FA-488B-8FD7-D47A5AAB34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47CE3B-C171-4017-8449-552D292E1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685E6-76E7-4B5E-9903-7D4FFBAD55B5}" type="datetimeFigureOut">
              <a:rPr lang="en-GB" smtClean="0"/>
              <a:t>09/05/2021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BCE43A-4806-4F11-BEE0-64B02437A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9961AA-AD7C-452C-A1EF-F717862EBA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1F72-D49B-4EAE-969B-14BAF028A3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8310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D486742-B7CB-4887-B55F-3C4A75E968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D44579-2A2A-4711-8C98-80E28F820C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A5C0CE-9C85-41F8-854B-F06DCA7AB8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D685E6-76E7-4B5E-9903-7D4FFBAD55B5}" type="datetimeFigureOut">
              <a:rPr lang="en-GB" smtClean="0"/>
              <a:t>09/05/2021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708CBC-D077-41B7-861C-73688A73D0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FC9F17-DD75-4866-8240-F5D75448EB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C31F72-D49B-4EAE-969B-14BAF028A3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5017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23D84238-5EEC-4AA1-ACDF-44769362B422}"/>
              </a:ext>
            </a:extLst>
          </p:cNvPr>
          <p:cNvSpPr txBox="1"/>
          <p:nvPr/>
        </p:nvSpPr>
        <p:spPr>
          <a:xfrm>
            <a:off x="623454" y="512618"/>
            <a:ext cx="10889674" cy="5509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FFFF00"/>
            </a:solidFill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  <a:spcAft>
                <a:spcPts val="800"/>
              </a:spcAft>
            </a:pP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Strength Training Impact on Patients Suffering from Acute and Chronic Stroke 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200000"/>
              </a:lnSpc>
              <a:spcAft>
                <a:spcPts val="800"/>
              </a:spcAft>
            </a:pP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Name: 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200000"/>
              </a:lnSpc>
              <a:spcAft>
                <a:spcPts val="800"/>
              </a:spcAft>
            </a:pP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200000"/>
              </a:lnSpc>
              <a:spcAft>
                <a:spcPts val="800"/>
              </a:spcAft>
            </a:pP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University 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200000"/>
              </a:lnSpc>
              <a:spcAft>
                <a:spcPts val="800"/>
              </a:spcAft>
            </a:pP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Spring 2021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200000"/>
              </a:lnSpc>
              <a:spcAft>
                <a:spcPts val="800"/>
              </a:spcAft>
            </a:pP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Professor: 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Course</a:t>
            </a:r>
            <a:r>
              <a:rPr lang="en-GB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: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364204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B0A920A-560A-4DC2-AA59-A6D31252DF1B}"/>
              </a:ext>
            </a:extLst>
          </p:cNvPr>
          <p:cNvSpPr txBox="1"/>
          <p:nvPr/>
        </p:nvSpPr>
        <p:spPr>
          <a:xfrm>
            <a:off x="3617357" y="504041"/>
            <a:ext cx="4141188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FF00"/>
            </a:solidFill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Introduction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CA49935-D472-4BCE-9110-8484A8EBAD74}"/>
              </a:ext>
            </a:extLst>
          </p:cNvPr>
          <p:cNvSpPr txBox="1"/>
          <p:nvPr/>
        </p:nvSpPr>
        <p:spPr>
          <a:xfrm>
            <a:off x="457200" y="1246907"/>
            <a:ext cx="10626435" cy="415498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FFFF00"/>
            </a:solidFill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Stroke is  neurological loss caused by abnormal brain tissue perfusion.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Acute chronic stroke is one among subarachnoid </a:t>
            </a:r>
            <a:r>
              <a:rPr lang="en-GB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hemorrhages</a:t>
            </a: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ischemic, and intracerebral </a:t>
            </a:r>
            <a:r>
              <a:rPr lang="en-GB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hemorrhages</a:t>
            </a: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Hypertension, diabetes mellitus, sleep </a:t>
            </a:r>
            <a:r>
              <a:rPr lang="en-GB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apnea</a:t>
            </a: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 atrial fibrillation, elevated triglycerides, an insufficient diet, tobacco consumption, and family history genetics, gender, physical inactivity, atherosclerosis, and chronic kidney diseases are health issues that arise from stroke</a:t>
            </a:r>
            <a:r>
              <a:rPr lang="en-GB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GB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Stroke is </a:t>
            </a:r>
            <a:r>
              <a:rPr lang="en-GB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estimatto</a:t>
            </a:r>
            <a:r>
              <a:rPr lang="en-GB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ed to affect </a:t>
            </a: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3.45 million individuals adults by 2030.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GB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Stroke is estimated have caused 5% of deaths is 2013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Does strength training improve the health of acute and chronic stroke?</a:t>
            </a:r>
          </a:p>
          <a:p>
            <a:endParaRPr lang="en-GB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11562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B0A920A-560A-4DC2-AA59-A6D31252DF1B}"/>
              </a:ext>
            </a:extLst>
          </p:cNvPr>
          <p:cNvSpPr txBox="1"/>
          <p:nvPr/>
        </p:nvSpPr>
        <p:spPr>
          <a:xfrm>
            <a:off x="457200" y="1155205"/>
            <a:ext cx="11055927" cy="452431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FFFF00"/>
            </a:solidFill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Stroke occurs when the brain tissue is cut off or when capillaries in the brain burst (</a:t>
            </a:r>
            <a:r>
              <a:rPr lang="en-GB" sz="24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El-</a:t>
            </a:r>
            <a:r>
              <a:rPr lang="en-GB" sz="24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Nashar</a:t>
            </a:r>
            <a:r>
              <a:rPr lang="en-GB" sz="24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et al 2019) 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Acute stroke symptoms are:</a:t>
            </a:r>
          </a:p>
          <a:p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persistent musculoskeletal adaptations, contractures, and hemiparesis.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GB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P</a:t>
            </a: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atients with stroke have typically engaged in mild fitness </a:t>
            </a:r>
            <a:r>
              <a:rPr lang="en-GB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prograns</a:t>
            </a: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 with a focus on inhibiting irregular muscle tone while facilitating regular activity habits. </a:t>
            </a:r>
            <a:endParaRPr lang="en-GB" sz="2400" dirty="0">
              <a:latin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Persons who have suffered a stroke will undergo extensive muscle strengthening whilst not experiencing an uptick in spasticity (</a:t>
            </a:r>
            <a:r>
              <a:rPr lang="en-GB" sz="24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Patten et al, 2004, </a:t>
            </a:r>
            <a:r>
              <a:rPr lang="en-GB" sz="24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p.6</a:t>
            </a:r>
            <a:r>
              <a:rPr lang="en-GB" sz="24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).</a:t>
            </a: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GB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Muscl</a:t>
            </a: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 strengthening in stroke rehabilitation  illustrate</a:t>
            </a:r>
            <a:r>
              <a:rPr lang="en-GB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critical link between muscle strength training and stroke on patients.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There are significant associations occur among non-paretic Lower Extremity muscle robustness, gait, and stair ascending tasks</a:t>
            </a:r>
            <a:endParaRPr lang="en-GB" sz="2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CA49935-D472-4BCE-9110-8484A8EBAD74}"/>
              </a:ext>
            </a:extLst>
          </p:cNvPr>
          <p:cNvSpPr txBox="1"/>
          <p:nvPr/>
        </p:nvSpPr>
        <p:spPr>
          <a:xfrm>
            <a:off x="2698338" y="401781"/>
            <a:ext cx="3965698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FF00"/>
            </a:solidFill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Literature Review</a:t>
            </a:r>
          </a:p>
        </p:txBody>
      </p:sp>
    </p:spTree>
    <p:extLst>
      <p:ext uri="{BB962C8B-B14F-4D97-AF65-F5344CB8AC3E}">
        <p14:creationId xmlns:p14="http://schemas.microsoft.com/office/powerpoint/2010/main" val="10052675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B0A920A-560A-4DC2-AA59-A6D31252DF1B}"/>
              </a:ext>
            </a:extLst>
          </p:cNvPr>
          <p:cNvSpPr txBox="1"/>
          <p:nvPr/>
        </p:nvSpPr>
        <p:spPr>
          <a:xfrm>
            <a:off x="3104739" y="711859"/>
            <a:ext cx="5000170" cy="80021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FF00"/>
            </a:solidFill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rtlCol="0">
            <a:spAutoFit/>
          </a:bodyPr>
          <a:lstStyle/>
          <a:p>
            <a:r>
              <a:rPr lang="en-GB" sz="2800" b="0" dirty="0">
                <a:solidFill>
                  <a:srgbClr val="4472C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Muscle Strength Deficit Patterns</a:t>
            </a:r>
            <a:endParaRPr lang="en-GB" sz="2800" b="1" dirty="0">
              <a:solidFill>
                <a:srgbClr val="4472C4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CA49935-D472-4BCE-9110-8484A8EBAD74}"/>
              </a:ext>
            </a:extLst>
          </p:cNvPr>
          <p:cNvSpPr txBox="1"/>
          <p:nvPr/>
        </p:nvSpPr>
        <p:spPr>
          <a:xfrm>
            <a:off x="678873" y="2022764"/>
            <a:ext cx="11042073" cy="34163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FFFF00"/>
            </a:solidFill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Muscle power varies after a </a:t>
            </a:r>
            <a:r>
              <a:rPr lang="en-GB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strokesit</a:t>
            </a: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is </a:t>
            </a:r>
            <a:r>
              <a:rPr lang="en-GB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poion</a:t>
            </a: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 </a:t>
            </a:r>
            <a:r>
              <a:rPr lang="en-GB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dependent, </a:t>
            </a: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volume-dependent, and time-dependent</a:t>
            </a:r>
            <a:r>
              <a:rPr lang="en-GB" sz="2400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GB" sz="24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</a:t>
            </a:r>
            <a:r>
              <a:rPr lang="en-GB" sz="24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Eng</a:t>
            </a:r>
            <a:r>
              <a:rPr lang="en-GB" sz="24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et al, (2004).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Distal muscles on the paretic region possess larger power deficiencies than proximal tissues.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 functional pairing of the cortical electroencephalogram (EEG), and muscle electromyogram may be used to determine cortical regulation of muscle movement( EEG).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GB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D</a:t>
            </a: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istal upper extremity (UE) muscles ultimately exhibit decreased EEG-EMG cohesion.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6304486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B0A920A-560A-4DC2-AA59-A6D31252DF1B}"/>
              </a:ext>
            </a:extLst>
          </p:cNvPr>
          <p:cNvSpPr txBox="1"/>
          <p:nvPr/>
        </p:nvSpPr>
        <p:spPr>
          <a:xfrm>
            <a:off x="1690254" y="420913"/>
            <a:ext cx="8447975" cy="83035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FF00"/>
            </a:solidFill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Bef>
                <a:spcPts val="1000"/>
              </a:spcBef>
            </a:pPr>
            <a:r>
              <a:rPr lang="en-GB" sz="2800" b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Muscle Strength Quantification in Acute Chronic Stroke</a:t>
            </a:r>
            <a:endParaRPr lang="en-GB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CA49935-D472-4BCE-9110-8484A8EBAD74}"/>
              </a:ext>
            </a:extLst>
          </p:cNvPr>
          <p:cNvSpPr txBox="1"/>
          <p:nvPr/>
        </p:nvSpPr>
        <p:spPr>
          <a:xfrm>
            <a:off x="415635" y="1427017"/>
            <a:ext cx="10861965" cy="489364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FFFF00"/>
            </a:solidFill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endParaRPr lang="en-GB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Referring patients to suitable exercises muscle strength measurement, entails the use of physical force by the tester and the </a:t>
            </a:r>
            <a:r>
              <a:rPr lang="en-GB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meadurement</a:t>
            </a: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has zero degrees of calibration (</a:t>
            </a:r>
            <a:r>
              <a:rPr lang="en-GB" sz="24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Eng</a:t>
            </a:r>
            <a:r>
              <a:rPr lang="en-GB" sz="24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2004).</a:t>
            </a:r>
            <a:endParaRPr lang="en-GB" sz="2400" dirty="0">
              <a:solidFill>
                <a:srgbClr val="222222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Measures of power can be achieved through using hand-grip, isokinetic dynamometers, and hand-held (</a:t>
            </a:r>
            <a:r>
              <a:rPr lang="en-GB" sz="24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Muir (2001).</a:t>
            </a:r>
            <a:endParaRPr lang="en-GB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 grade 5/5 of the left knee extensor tear for 25% of the lateral meniscus, the expected level of joint motion is 52.6% - 33.2% at medium joint range for </a:t>
            </a:r>
            <a:r>
              <a:rPr lang="en-GB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orthopedic</a:t>
            </a: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surgeons and 64.2 percent (41.5–86.5) at high joint range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11255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EBC55D7-2694-4D50-B2A5-DE34C9609B77}"/>
              </a:ext>
            </a:extLst>
          </p:cNvPr>
          <p:cNvSpPr txBox="1"/>
          <p:nvPr/>
        </p:nvSpPr>
        <p:spPr>
          <a:xfrm>
            <a:off x="374074" y="997527"/>
            <a:ext cx="11457710" cy="553997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FFFF00"/>
            </a:solidFill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Nearly all physical activity can strengthen the muscles. Strength training, referred to Progressive Resistance Training, incorporates trainings associated with increasing the resistive loads.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 is usually done at various advancing levels. 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 least 2 - 4 weeks, the training load is gradually raised to ensure an acute feedback mascle gain.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Such resistive load has a </a:t>
            </a:r>
            <a:r>
              <a:rPr lang="en-GB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favorable</a:t>
            </a: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association with the extent of change.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Muscle power is statistically and statistically important in stroke cases:</a:t>
            </a:r>
          </a:p>
          <a:p>
            <a:pPr algn="ctr"/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force = mass * acceleration. 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GB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uscle contraction is used to decelerate or accelerate body part entire body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rate of deceleration or acceleration is affected by the levels at which stroke impacts the stresses that tissues will produce.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Muscle power is significant to vary degrees based on the demands of the cognitive activities in which muscle power is needed.</a:t>
            </a:r>
          </a:p>
          <a:p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2A8F7BC-9B3D-485B-BA15-4F5C22FAE639}"/>
              </a:ext>
            </a:extLst>
          </p:cNvPr>
          <p:cNvSpPr txBox="1"/>
          <p:nvPr/>
        </p:nvSpPr>
        <p:spPr>
          <a:xfrm>
            <a:off x="2784763" y="96982"/>
            <a:ext cx="6747163" cy="80021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FF00"/>
            </a:solidFill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rtlCol="0">
            <a:spAutoFit/>
          </a:bodyPr>
          <a:lstStyle/>
          <a:p>
            <a:r>
              <a:rPr lang="en-GB" sz="2800" b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Muscle Strength Relevance in Stroke Patients</a:t>
            </a:r>
            <a:endParaRPr lang="en-GB" sz="2800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9368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CA49935-D472-4BCE-9110-8484A8EBAD74}"/>
              </a:ext>
            </a:extLst>
          </p:cNvPr>
          <p:cNvSpPr txBox="1"/>
          <p:nvPr/>
        </p:nvSpPr>
        <p:spPr>
          <a:xfrm>
            <a:off x="595745" y="568037"/>
            <a:ext cx="10667999" cy="553997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FFFF00"/>
            </a:solidFill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empirical basis of muscle power for acute stroke patients after stroke is provided by the studies demonstrating a correlation between physical activity muscle strength efficiency.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Over 51 articles have identified such connections, with the majority focused on hind-limb </a:t>
            </a:r>
            <a:r>
              <a:rPr lang="en-GB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behaviors</a:t>
            </a: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practical movements that are often studied are sit-to-stand and ambulation, stand-pivot-sit transitions, and stair climbing, or curb ascending.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Different muscle </a:t>
            </a:r>
            <a:r>
              <a:rPr lang="en-GB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fibers'</a:t>
            </a: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power in the non-paretic and paretic forelimbs are strongly correlated with freedom in stand-pivot-sit transfer.   </a:t>
            </a:r>
            <a:endParaRPr lang="en-GB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 Independence during the stand-sit motion, the highly physically strenuous part of the move, is linked to the force applied by the muscle activation.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While the intensity of sides' knee extensors gets associated with stand-sit- freedom, the strongest associations typically occur when power sides' knee extensors become combined with the weight of the body.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707380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B0A920A-560A-4DC2-AA59-A6D31252DF1B}"/>
              </a:ext>
            </a:extLst>
          </p:cNvPr>
          <p:cNvSpPr txBox="1"/>
          <p:nvPr/>
        </p:nvSpPr>
        <p:spPr>
          <a:xfrm>
            <a:off x="623454" y="803564"/>
            <a:ext cx="5874328" cy="480131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FFFF00"/>
            </a:solidFill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GB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wo experiments have investigated the association between lower limb intensity and stair ascending success in acute and chronic stroke.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Both studies discovered substantial associations (58% – 85%) regarding paretic limb intensity and stair climbing efficiency (12.5, 18.5).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analysis found no important associations between stair ascending velocity and intensity measurements from the lower non-paretic limb (–0.07–0.08).</a:t>
            </a:r>
          </a:p>
          <a:p>
            <a:endParaRPr lang="en-GB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FBE94B6-C0C7-44A0-8F4D-77D3AB3D8F37}"/>
              </a:ext>
            </a:extLst>
          </p:cNvPr>
          <p:cNvPicPr/>
          <p:nvPr/>
        </p:nvPicPr>
        <p:blipFill rotWithShape="1">
          <a:blip r:embed="rId2"/>
          <a:srcRect l="61488" t="26306" r="15745" b="38818"/>
          <a:stretch/>
        </p:blipFill>
        <p:spPr bwMode="auto">
          <a:xfrm>
            <a:off x="6804747" y="789709"/>
            <a:ext cx="4429125" cy="4641273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276A78F-2D80-4567-979D-D5533CFAD616}"/>
              </a:ext>
            </a:extLst>
          </p:cNvPr>
          <p:cNvSpPr txBox="1"/>
          <p:nvPr/>
        </p:nvSpPr>
        <p:spPr>
          <a:xfrm>
            <a:off x="7038110" y="5565338"/>
            <a:ext cx="5015345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i="1" dirty="0">
                <a:solidFill>
                  <a:srgbClr val="44546A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Figure 1: Bohannon et al, (2007), Relationship between functional workout and strength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053221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B0A920A-560A-4DC2-AA59-A6D31252DF1B}"/>
              </a:ext>
            </a:extLst>
          </p:cNvPr>
          <p:cNvSpPr txBox="1"/>
          <p:nvPr/>
        </p:nvSpPr>
        <p:spPr>
          <a:xfrm>
            <a:off x="443346" y="443346"/>
            <a:ext cx="5624946" cy="553997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FFFF00"/>
            </a:solidFill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en-GB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Other researchers  </a:t>
            </a: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argue that the strengthening programs  successfully work on stroke patients.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GB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ased on both realistic and mathematical expectations, it's predicted that practical </a:t>
            </a:r>
            <a:r>
              <a:rPr lang="en-GB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behaviors</a:t>
            </a: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can be improved by workouts.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Data showed no clear impact of strength exercise on recovery of control following stroke</a:t>
            </a:r>
            <a:r>
              <a:rPr lang="en-GB" sz="24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(Bohannon, (2007, p. 4)</a:t>
            </a: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Hand- and sit-to-to-stand and other similar movements are </a:t>
            </a:r>
            <a:r>
              <a:rPr lang="en-GB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easier to perform so perform</a:t>
            </a: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GB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Such moves i</a:t>
            </a: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mproves motor ability in older adults.</a:t>
            </a:r>
          </a:p>
          <a:p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FF9F400-C440-4DA1-B866-40460D6E69C7}"/>
              </a:ext>
            </a:extLst>
          </p:cNvPr>
          <p:cNvSpPr txBox="1"/>
          <p:nvPr/>
        </p:nvSpPr>
        <p:spPr>
          <a:xfrm>
            <a:off x="6234546" y="1210623"/>
            <a:ext cx="5611089" cy="415498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FFFF00"/>
            </a:solidFill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Regardless of the method of strength training, </a:t>
            </a:r>
            <a:r>
              <a:rPr lang="en-GB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a patient can </a:t>
            </a: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do more intense movements. 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Deficits may affect the limbs other than the paretic ones. 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Sufficient extant study has sought outpatients of various ages and abilities. 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Before more studies are done, positive evidence can guide our encouragement in the usage of aerobic exercise during a stroke.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6052665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</TotalTime>
  <Words>955</Words>
  <Application>Microsoft Office PowerPoint</Application>
  <PresentationFormat>Widescreen</PresentationFormat>
  <Paragraphs>63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RATEMO EDWIN</dc:creator>
  <cp:lastModifiedBy>RATEMO EDWIN</cp:lastModifiedBy>
  <cp:revision>18</cp:revision>
  <dcterms:created xsi:type="dcterms:W3CDTF">2021-05-09T04:19:50Z</dcterms:created>
  <dcterms:modified xsi:type="dcterms:W3CDTF">2021-05-09T07:50:27Z</dcterms:modified>
</cp:coreProperties>
</file>